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73" r:id="rId3"/>
    <p:sldMasterId id="2147483687" r:id="rId4"/>
  </p:sldMasterIdLst>
  <p:notesMasterIdLst>
    <p:notesMasterId r:id="rId21"/>
  </p:notesMasterIdLst>
  <p:handoutMasterIdLst>
    <p:handoutMasterId r:id="rId22"/>
  </p:handoutMasterIdLst>
  <p:sldIdLst>
    <p:sldId id="345" r:id="rId5"/>
    <p:sldId id="372" r:id="rId6"/>
    <p:sldId id="373" r:id="rId7"/>
    <p:sldId id="374" r:id="rId8"/>
    <p:sldId id="378" r:id="rId9"/>
    <p:sldId id="380" r:id="rId10"/>
    <p:sldId id="381" r:id="rId11"/>
    <p:sldId id="382" r:id="rId12"/>
    <p:sldId id="383" r:id="rId13"/>
    <p:sldId id="379" r:id="rId14"/>
    <p:sldId id="384" r:id="rId15"/>
    <p:sldId id="385" r:id="rId16"/>
    <p:sldId id="375" r:id="rId17"/>
    <p:sldId id="377" r:id="rId18"/>
    <p:sldId id="386" r:id="rId19"/>
    <p:sldId id="387" r:id="rId20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99FF"/>
    <a:srgbClr val="0066FF"/>
    <a:srgbClr val="003399"/>
    <a:srgbClr val="FFFF00"/>
    <a:srgbClr val="FFFF66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6" autoAdjust="0"/>
    <p:restoredTop sz="98757" autoAdjust="0"/>
  </p:normalViewPr>
  <p:slideViewPr>
    <p:cSldViewPr>
      <p:cViewPr>
        <p:scale>
          <a:sx n="100" d="100"/>
          <a:sy n="100" d="100"/>
        </p:scale>
        <p:origin x="-5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942B7F6-4896-4F71-AFFE-F0BDDEB67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FC65F45-C1BD-4576-B936-9DB6A9CED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Checken</a:t>
            </a:r>
            <a:r>
              <a:rPr lang="en-US" dirty="0" smtClean="0"/>
              <a:t>!</a:t>
            </a:r>
          </a:p>
          <a:p>
            <a:pPr>
              <a:defRPr/>
            </a:pPr>
            <a:r>
              <a:rPr lang="en-US" dirty="0" smtClean="0"/>
              <a:t>UK Dame – Sally Cooper?</a:t>
            </a:r>
          </a:p>
          <a:p>
            <a:pPr>
              <a:defRPr/>
            </a:pPr>
            <a:r>
              <a:rPr lang="en-US" dirty="0" err="1" smtClean="0"/>
              <a:t>Doorsturen</a:t>
            </a:r>
            <a:r>
              <a:rPr lang="en-US" dirty="0" smtClean="0"/>
              <a:t> </a:t>
            </a:r>
            <a:r>
              <a:rPr lang="en-US" dirty="0" err="1" smtClean="0"/>
              <a:t>Auditr</a:t>
            </a:r>
            <a:r>
              <a:rPr lang="en-US" dirty="0" smtClean="0"/>
              <a:t> Report 2013!</a:t>
            </a:r>
          </a:p>
          <a:p>
            <a:pPr>
              <a:defRPr/>
            </a:pPr>
            <a:endParaRPr lang="en-US" dirty="0" smtClean="0"/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Report of the Secretariat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Minutes Copenhagen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Newsletter October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AB882-632A-478B-B3FA-4689CBE0E2FF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Programma doorlopen</a:t>
            </a:r>
            <a:endParaRPr lang="nl-NL" smtClean="0"/>
          </a:p>
        </p:txBody>
      </p:sp>
      <p:sp>
        <p:nvSpPr>
          <p:cNvPr id="3072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CAA19-FCB1-4046-82FD-82D12D5B4FD4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1761" indent="-285293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1171" indent="-228234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7640" indent="-228234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4108" indent="-228234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1DBE00-9C5D-FF4C-A225-23E4C7AA9B6E}" type="slidenum">
              <a:rPr lang="fr-FR" sz="1200">
                <a:solidFill>
                  <a:prstClr val="black"/>
                </a:solidFill>
              </a:rPr>
              <a:pPr eaLnBrk="1" hangingPunct="1"/>
              <a:t>8</a:t>
            </a:fld>
            <a:endParaRPr lang="fr-FR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60938" cy="3721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5" y="4713603"/>
            <a:ext cx="5422271" cy="445992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E74E-D299-4DE6-8FB1-B1E8016A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EA53-2046-4D00-9D19-C558785B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5825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0"/>
            <a:ext cx="6315075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C019-2E7D-4761-8562-4969D431C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605B-30B5-4BF1-BD34-6ECE401B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F186-CA14-4441-835B-B6D26DD01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6E41-7686-490A-BB33-C28300EA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349375"/>
            <a:ext cx="406241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49375"/>
            <a:ext cx="406241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5523-DF0D-4F78-8173-DBC0840F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851F-235D-4AC5-B767-828C55450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A399-F735-4446-B96E-F4A64DE29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BC09-FAB5-4483-8FEF-6F81F912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259C4-FAE9-4E76-BC61-D48518E8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25600" cy="107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B4CB-EA2A-41D9-A980-180EFE579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77B7-62F1-494C-ACFB-C024B796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D6DB-91AC-4871-AF86-D95775C44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5825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0"/>
            <a:ext cx="6315075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DECA-28E3-408A-823B-B4E46A29A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A550B-FE6B-4CBF-9EAE-9F350F71EE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57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25600" cy="107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3AEEF6-9CC9-437D-B2EF-177704FA32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98FBF-3836-416E-93A9-44EEEC83F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81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349375"/>
            <a:ext cx="406241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49375"/>
            <a:ext cx="406241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488BA-4F8C-4F2E-8D59-7D096B29AB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1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FF15F-9A91-4A84-9AD6-ED30085E1E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91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46308A-EE11-4C72-A10E-7EEB054F4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6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65FA41-2929-42C1-9D70-564BFB4B2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D1BD-843F-4A77-96D4-6083AAB4A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FB68B-45DC-4486-A3D9-513C6729E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5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E02E7F-ED63-4A45-8A18-64EB117CF6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9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A3BB4-F9BF-4F9B-8164-B8B4FADD6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83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5825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0"/>
            <a:ext cx="6315075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FAD171-859C-4433-887D-C7400D172F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7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55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859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859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242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A550B-FE6B-4CBF-9EAE-9F350F71EE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89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25600" cy="107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3AEEF6-9CC9-437D-B2EF-177704FA32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98FBF-3836-416E-93A9-44EEEC83F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09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349375"/>
            <a:ext cx="406241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49375"/>
            <a:ext cx="406241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7488BA-4F8C-4F2E-8D59-7D096B29AB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9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349375"/>
            <a:ext cx="406241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49375"/>
            <a:ext cx="406241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0431-E7AB-42CF-ABCD-7A7036D4E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2FF15F-9A91-4A84-9AD6-ED30085E1E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46308A-EE11-4C72-A10E-7EEB054F47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26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65FA41-2929-42C1-9D70-564BFB4B2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40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CFB68B-45DC-4486-A3D9-513C6729E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83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E02E7F-ED63-4A45-8A18-64EB117CF6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0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1A3BB4-F9BF-4F9B-8164-B8B4FADD6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39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0"/>
            <a:ext cx="2155825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0"/>
            <a:ext cx="6315075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FAD171-859C-4433-887D-C7400D172F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74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55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859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859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7663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5D92-E941-43BF-964A-22AF5C46C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83C1-B09C-4B17-BF60-948299534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A294-1939-4D63-8A25-625E0281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715A-5362-46D4-B029-E682F9F4B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96B6-2AE3-4293-9FB7-3472121F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0"/>
            <a:ext cx="6837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349375"/>
            <a:ext cx="8277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386513"/>
            <a:ext cx="1905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49CBDFE-AC2C-4539-9452-320044CE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3419475" y="6491288"/>
            <a:ext cx="572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IE" sz="1800">
                <a:solidFill>
                  <a:srgbClr val="005F9E"/>
                </a:solidFill>
                <a:latin typeface="Arial" charset="0"/>
                <a:cs typeface="+mn-cs"/>
              </a:rPr>
              <a:t>European Spatial Data Research – www.eurosdr.net</a:t>
            </a:r>
            <a:endParaRPr lang="en-GB" sz="1800">
              <a:solidFill>
                <a:srgbClr val="005F9E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6" descr="eurosdrlogo_negative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24663" y="0"/>
            <a:ext cx="2319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urosdr_master"/>
          <p:cNvPicPr>
            <a:picLocks noChangeAspect="1" noChangeArrowheads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2338388" y="0"/>
            <a:ext cx="6215062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0"/>
            <a:ext cx="6837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349375"/>
            <a:ext cx="8277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386513"/>
            <a:ext cx="1905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B813555-2D70-4A37-9A11-D616A13D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3655" name="Text Box 7"/>
          <p:cNvSpPr txBox="1">
            <a:spLocks noChangeArrowheads="1"/>
          </p:cNvSpPr>
          <p:nvPr userDrawn="1"/>
        </p:nvSpPr>
        <p:spPr bwMode="auto">
          <a:xfrm>
            <a:off x="3419475" y="6491288"/>
            <a:ext cx="572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IE" sz="1800">
                <a:solidFill>
                  <a:srgbClr val="005F9E"/>
                </a:solidFill>
                <a:latin typeface="Arial" charset="0"/>
                <a:cs typeface="+mn-cs"/>
              </a:rPr>
              <a:t>European Spatial Data Research – www.eurosdr.net</a:t>
            </a:r>
            <a:endParaRPr lang="en-GB" sz="1800">
              <a:solidFill>
                <a:srgbClr val="005F9E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0"/>
            <a:ext cx="6837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349375"/>
            <a:ext cx="8277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386513"/>
            <a:ext cx="1905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fld id="{A38F8BC9-D510-46CD-A12D-8D96F3384CDD}" type="slidenum">
              <a:rPr lang="en-US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3419475" y="6491288"/>
            <a:ext cx="572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IE" sz="1800">
                <a:solidFill>
                  <a:srgbClr val="005F9E"/>
                </a:solidFill>
                <a:latin typeface="Arial" charset="0"/>
                <a:cs typeface="+mn-cs"/>
              </a:rPr>
              <a:t>European Spatial Data Research – www.eurosdr.net</a:t>
            </a:r>
            <a:endParaRPr lang="en-GB" sz="1800">
              <a:solidFill>
                <a:srgbClr val="005F9E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6" descr="eurosdrlogo_negative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825356" y="0"/>
            <a:ext cx="23186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0"/>
            <a:ext cx="6837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349375"/>
            <a:ext cx="8277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386513"/>
            <a:ext cx="1905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fld id="{A38F8BC9-D510-46CD-A12D-8D96F3384CDD}" type="slidenum">
              <a:rPr lang="en-US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3419475" y="6491288"/>
            <a:ext cx="572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IE" sz="1800">
                <a:solidFill>
                  <a:srgbClr val="005F9E"/>
                </a:solidFill>
                <a:latin typeface="Arial" charset="0"/>
                <a:cs typeface="+mn-cs"/>
              </a:rPr>
              <a:t>European Spatial Data Research – www.eurosdr.net</a:t>
            </a:r>
            <a:endParaRPr lang="en-GB" sz="1800">
              <a:solidFill>
                <a:srgbClr val="005F9E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6" descr="eurosdrlogo_negative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825356" y="0"/>
            <a:ext cx="231864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9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Afbeelding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938"/>
            <a:ext cx="9144000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052513"/>
            <a:ext cx="6400800" cy="2708275"/>
          </a:xfrm>
        </p:spPr>
        <p:txBody>
          <a:bodyPr/>
          <a:lstStyle/>
          <a:p>
            <a:endParaRPr lang="en-IE" sz="2400" b="1" smtClean="0">
              <a:solidFill>
                <a:srgbClr val="990000"/>
              </a:solidFill>
            </a:endParaRPr>
          </a:p>
          <a:p>
            <a:r>
              <a:rPr lang="en-IE" sz="2400" b="1" smtClean="0">
                <a:solidFill>
                  <a:schemeClr val="bg1"/>
                </a:solidFill>
              </a:rPr>
              <a:t>Enhancing our </a:t>
            </a:r>
          </a:p>
          <a:p>
            <a:r>
              <a:rPr lang="en-IE" sz="2400" b="1" smtClean="0">
                <a:solidFill>
                  <a:schemeClr val="bg1"/>
                </a:solidFill>
              </a:rPr>
              <a:t> 3D-abilities; </a:t>
            </a:r>
          </a:p>
          <a:p>
            <a:r>
              <a:rPr lang="en-IE" sz="2400" b="1" smtClean="0">
                <a:solidFill>
                  <a:schemeClr val="bg1"/>
                </a:solidFill>
              </a:rPr>
              <a:t>lessons learned </a:t>
            </a:r>
          </a:p>
          <a:p>
            <a:r>
              <a:rPr lang="en-IE" sz="2400" b="1" smtClean="0">
                <a:solidFill>
                  <a:schemeClr val="bg1"/>
                </a:solidFill>
              </a:rPr>
              <a:t>from the EuroSDR </a:t>
            </a:r>
          </a:p>
          <a:p>
            <a:r>
              <a:rPr lang="en-IE" sz="2400" b="1" smtClean="0">
                <a:solidFill>
                  <a:schemeClr val="bg1"/>
                </a:solidFill>
              </a:rPr>
              <a:t>3D Spatial Interest Group</a:t>
            </a:r>
            <a:endParaRPr lang="en-GB" sz="2400" b="1" smtClean="0">
              <a:solidFill>
                <a:schemeClr val="bg1"/>
              </a:solidFill>
            </a:endParaRPr>
          </a:p>
        </p:txBody>
      </p:sp>
      <p:pic>
        <p:nvPicPr>
          <p:cNvPr id="27652" name="Afbeelding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4288"/>
            <a:ext cx="2457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402138" y="5300663"/>
            <a:ext cx="4741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800">
                <a:solidFill>
                  <a:srgbClr val="003399"/>
                </a:solidFill>
                <a:latin typeface="Arial" charset="0"/>
              </a:rPr>
              <a:t>Martin Salzmann, president EuroSDR</a:t>
            </a:r>
          </a:p>
          <a:p>
            <a:pPr algn="r"/>
            <a:r>
              <a:rPr lang="nl-NL" sz="1800">
                <a:solidFill>
                  <a:srgbClr val="003399"/>
                </a:solidFill>
                <a:latin typeface="Arial" charset="0"/>
              </a:rPr>
              <a:t>PCC Conference, Riga, May 11-13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0"/>
            <a:ext cx="7349132" cy="1079500"/>
          </a:xfrm>
        </p:spPr>
        <p:txBody>
          <a:bodyPr/>
          <a:lstStyle/>
          <a:p>
            <a:r>
              <a:rPr lang="nl-NL" dirty="0" smtClean="0"/>
              <a:t>Large </a:t>
            </a:r>
            <a:r>
              <a:rPr lang="nl-NL" dirty="0" err="1" smtClean="0"/>
              <a:t>scale</a:t>
            </a:r>
            <a:r>
              <a:rPr lang="nl-NL" dirty="0" smtClean="0"/>
              <a:t> 3D </a:t>
            </a:r>
            <a:r>
              <a:rPr lang="nl-NL" dirty="0" err="1" smtClean="0"/>
              <a:t>topographic</a:t>
            </a:r>
            <a:r>
              <a:rPr lang="nl-NL" dirty="0" smtClean="0"/>
              <a:t> </a:t>
            </a:r>
            <a:r>
              <a:rPr lang="nl-NL" dirty="0" err="1" smtClean="0"/>
              <a:t>mapping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0175876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8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latin typeface="+mn-lt"/>
                <a:ea typeface="ＭＳ Ｐゴシック" charset="0"/>
                <a:cs typeface="ＭＳ Ｐゴシック" charset="0"/>
              </a:rPr>
              <a:t>Level of Detail of Buildings</a:t>
            </a:r>
            <a:endParaRPr lang="nl-NL" sz="3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nl-NL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7" name="Picture 2" descr="http://www.directionsmag.com/images/newsletter/2006/06_22/LoD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887141" cy="42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Buildings; state of </a:t>
            </a:r>
            <a:r>
              <a:rPr lang="nl-NL" sz="3200" dirty="0" err="1" smtClean="0"/>
              <a:t>play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07504" y="1772816"/>
            <a:ext cx="896771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Bavaria 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(BVV)</a:t>
            </a:r>
            <a:endParaRPr lang="nl-NL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r>
              <a:rPr lang="en-US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8.1 </a:t>
            </a:r>
            <a:r>
              <a:rPr lang="en-US" sz="18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million </a:t>
            </a:r>
            <a:r>
              <a:rPr lang="en-US" sz="18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buildings</a:t>
            </a:r>
            <a:r>
              <a:rPr lang="en-US" sz="18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: LOD1 (now) and LOD2 (2016</a:t>
            </a:r>
            <a:r>
              <a:rPr lang="en-US" sz="18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en-US" sz="18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Outline </a:t>
            </a:r>
            <a:r>
              <a:rPr lang="en-US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of building in relation with cadastral map</a:t>
            </a:r>
            <a:endParaRPr lang="en-US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endParaRPr lang="nl-NL" b="1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endParaRPr lang="nl-NL" b="1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endParaRPr lang="nl-NL" b="1" dirty="0" smtClean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r>
              <a:rPr lang="nl-NL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Sweden 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</a:t>
            </a:r>
            <a:r>
              <a:rPr lang="nl-NL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Lantmäteriet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8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million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houses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(roof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edges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in 2,5D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)</a:t>
            </a:r>
            <a:endParaRPr lang="nl-NL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endParaRPr lang="nl-NL" b="1" dirty="0" smtClean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endParaRPr lang="nl-NL" b="1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r>
              <a:rPr lang="nl-NL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UK 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</a:t>
            </a:r>
            <a:r>
              <a:rPr lang="nl-NL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Ordnance</a:t>
            </a:r>
            <a:r>
              <a:rPr lang="nl-NL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Survey)</a:t>
            </a:r>
          </a:p>
          <a:p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OS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MasterMap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Building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Height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Attribute</a:t>
            </a:r>
            <a:endParaRPr lang="nl-NL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Coverage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more 11000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40000 sq.km in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urban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rural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areas</a:t>
            </a:r>
            <a:r>
              <a:rPr lang="nl-NL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respectively</a:t>
            </a:r>
            <a:endParaRPr lang="nl-NL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4930"/>
            <a:ext cx="2658632" cy="12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1362"/>
            <a:ext cx="2405927" cy="11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25" y="1340768"/>
            <a:ext cx="2140026" cy="161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8" y="0"/>
            <a:ext cx="6837362" cy="1079500"/>
          </a:xfrm>
        </p:spPr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design (BIM) to 3D </a:t>
            </a:r>
            <a:r>
              <a:rPr lang="nl-NL" dirty="0" err="1" smtClean="0"/>
              <a:t>cadastral</a:t>
            </a:r>
            <a:r>
              <a:rPr lang="nl-NL" dirty="0" smtClean="0"/>
              <a:t>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412776"/>
            <a:ext cx="41767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72816"/>
            <a:ext cx="37433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" y="3573016"/>
            <a:ext cx="43719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/>
          <a:stretch/>
        </p:blipFill>
        <p:spPr bwMode="auto">
          <a:xfrm>
            <a:off x="4650902" y="3429000"/>
            <a:ext cx="4238999" cy="26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Measuring</a:t>
            </a:r>
            <a:r>
              <a:rPr lang="nl-NL" sz="3200" dirty="0" smtClean="0"/>
              <a:t> in </a:t>
            </a:r>
            <a:r>
              <a:rPr lang="nl-NL" sz="3200" dirty="0" err="1" smtClean="0"/>
              <a:t>Terrestrial</a:t>
            </a:r>
            <a:r>
              <a:rPr lang="nl-NL" sz="3200" dirty="0" smtClean="0"/>
              <a:t> </a:t>
            </a:r>
            <a:r>
              <a:rPr lang="nl-NL" sz="3200" dirty="0" err="1" smtClean="0"/>
              <a:t>Imagery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4B4CB-EA2A-41D9-A980-180EFE5798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766888"/>
            <a:ext cx="56324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33108" cy="1079500"/>
          </a:xfrm>
        </p:spPr>
        <p:txBody>
          <a:bodyPr/>
          <a:lstStyle/>
          <a:p>
            <a:r>
              <a:rPr lang="nl-NL" sz="3200" dirty="0" smtClean="0"/>
              <a:t>Research issues </a:t>
            </a:r>
            <a:br>
              <a:rPr lang="nl-NL" sz="3200" dirty="0" smtClean="0"/>
            </a:br>
            <a:r>
              <a:rPr lang="nl-NL" sz="3200" dirty="0" err="1" smtClean="0"/>
              <a:t>within</a:t>
            </a:r>
            <a:r>
              <a:rPr lang="nl-NL" sz="3200" dirty="0" smtClean="0"/>
              <a:t> the 3D-SIG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043608" y="2276872"/>
            <a:ext cx="75761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3D object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3D standards and data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Maintenance, storage and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3D dissemination and portrayal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Integration, fusion and consistency (e.g. 2D and 3D)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Users and customers (use cases)</a:t>
            </a:r>
          </a:p>
        </p:txBody>
      </p:sp>
    </p:spTree>
    <p:extLst>
      <p:ext uri="{BB962C8B-B14F-4D97-AF65-F5344CB8AC3E}">
        <p14:creationId xmlns:p14="http://schemas.microsoft.com/office/powerpoint/2010/main" val="2122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Concluding</a:t>
            </a:r>
            <a:r>
              <a:rPr lang="nl-NL" sz="3200" dirty="0" smtClean="0"/>
              <a:t> </a:t>
            </a:r>
            <a:r>
              <a:rPr lang="nl-NL" sz="3200" dirty="0" err="1" smtClean="0"/>
              <a:t>remarks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1484784"/>
            <a:ext cx="76022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3D is maturing in the large-scale domain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i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becomes interesting at the parcel/building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Many NMCA’s are working on countrywide coverage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either in development or production phase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i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mapping and cadastral applications meet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Need for a reliable update process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(currency, relation to other datasets)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Collaborate with other 3D data collectors/industries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i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new/additional technologies</a:t>
            </a:r>
            <a:br>
              <a:rPr lang="en-US" i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i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cradle to cradle (from design to mapping)</a:t>
            </a:r>
          </a:p>
        </p:txBody>
      </p:sp>
    </p:spTree>
    <p:extLst>
      <p:ext uri="{BB962C8B-B14F-4D97-AF65-F5344CB8AC3E}">
        <p14:creationId xmlns:p14="http://schemas.microsoft.com/office/powerpoint/2010/main" val="33968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26250" cy="1079500"/>
          </a:xfrm>
        </p:spPr>
        <p:txBody>
          <a:bodyPr/>
          <a:lstStyle/>
          <a:p>
            <a:r>
              <a:rPr lang="en-GB" sz="3200" dirty="0" smtClean="0"/>
              <a:t> About </a:t>
            </a:r>
            <a:r>
              <a:rPr lang="en-GB" sz="3200" dirty="0" err="1" smtClean="0"/>
              <a:t>EuroSDR</a:t>
            </a:r>
            <a:endParaRPr lang="en-IE" sz="3200" dirty="0" smtClean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23850" y="1273721"/>
            <a:ext cx="77947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 err="1">
                <a:solidFill>
                  <a:srgbClr val="003399"/>
                </a:solidFill>
                <a:latin typeface="Arial" charset="0"/>
              </a:rPr>
              <a:t>EuroSDR</a:t>
            </a:r>
            <a:r>
              <a:rPr lang="en-US" dirty="0">
                <a:solidFill>
                  <a:srgbClr val="003399"/>
                </a:solidFill>
                <a:latin typeface="Arial" charset="0"/>
              </a:rPr>
              <a:t> is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 a not-for-profit </a:t>
            </a:r>
            <a:r>
              <a:rPr lang="en-US" dirty="0" err="1">
                <a:solidFill>
                  <a:srgbClr val="003399"/>
                </a:solidFill>
                <a:latin typeface="Arial" charset="0"/>
              </a:rPr>
              <a:t>organisation</a:t>
            </a:r>
            <a:r>
              <a:rPr lang="en-US" dirty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 linking National Mapping and Cadastral Agencies with </a:t>
            </a:r>
            <a:br>
              <a:rPr lang="en-US" dirty="0">
                <a:solidFill>
                  <a:srgbClr val="003399"/>
                </a:solidFill>
                <a:latin typeface="Arial" charset="0"/>
              </a:rPr>
            </a:br>
            <a:r>
              <a:rPr lang="en-US" dirty="0">
                <a:solidFill>
                  <a:srgbClr val="003399"/>
                </a:solidFill>
                <a:latin typeface="Arial" charset="0"/>
              </a:rPr>
              <a:t>  Research Institutes and Universities in Europe </a:t>
            </a: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 for the purpose of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applied research</a:t>
            </a:r>
            <a:r>
              <a:rPr lang="en-US" dirty="0">
                <a:solidFill>
                  <a:srgbClr val="003399"/>
                </a:solidFill>
                <a:latin typeface="Arial" charset="0"/>
              </a:rPr>
              <a:t> in </a:t>
            </a:r>
            <a:br>
              <a:rPr lang="en-US" dirty="0">
                <a:solidFill>
                  <a:srgbClr val="003399"/>
                </a:solidFill>
                <a:latin typeface="Arial" charset="0"/>
              </a:rPr>
            </a:br>
            <a:r>
              <a:rPr lang="en-US" dirty="0">
                <a:solidFill>
                  <a:srgbClr val="003399"/>
                </a:solidFill>
                <a:latin typeface="Arial" charset="0"/>
              </a:rPr>
              <a:t>  spatial data provision, management and delivery.</a:t>
            </a:r>
            <a:br>
              <a:rPr lang="en-US" dirty="0">
                <a:solidFill>
                  <a:srgbClr val="003399"/>
                </a:solidFill>
                <a:latin typeface="Arial" charset="0"/>
              </a:rPr>
            </a:br>
            <a:endParaRPr lang="en-US" dirty="0">
              <a:solidFill>
                <a:srgbClr val="003399"/>
              </a:solidFill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Arial" charset="0"/>
              </a:rPr>
              <a:t> 20 member countries</a:t>
            </a:r>
          </a:p>
          <a:p>
            <a:pPr eaLnBrk="0" hangingPunct="0"/>
            <a:endParaRPr lang="en-US" dirty="0">
              <a:solidFill>
                <a:srgbClr val="003399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solidFill>
                  <a:srgbClr val="003399"/>
                </a:solidFill>
                <a:latin typeface="Arial" charset="0"/>
              </a:rPr>
              <a:t>Work is done in working groups and commissions</a:t>
            </a:r>
            <a:endParaRPr lang="en-US" dirty="0"/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 l="13190" t="23416" r="13190" b="27365"/>
          <a:stretch>
            <a:fillRect/>
          </a:stretch>
        </p:blipFill>
        <p:spPr bwMode="auto">
          <a:xfrm>
            <a:off x="0" y="1773238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211638" y="5373688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800" b="1">
                <a:solidFill>
                  <a:srgbClr val="003399"/>
                </a:solidFill>
                <a:latin typeface="Arial" charset="0"/>
              </a:rPr>
              <a:t>Outreach</a:t>
            </a:r>
          </a:p>
          <a:p>
            <a:r>
              <a:rPr lang="nl-NL" sz="1800" b="1">
                <a:solidFill>
                  <a:srgbClr val="003399"/>
                </a:solidFill>
                <a:latin typeface="Arial" charset="0"/>
              </a:rPr>
              <a:t>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8" y="0"/>
            <a:ext cx="6837362" cy="1079500"/>
          </a:xfrm>
        </p:spPr>
        <p:txBody>
          <a:bodyPr/>
          <a:lstStyle/>
          <a:p>
            <a:r>
              <a:rPr lang="nl-NL" sz="3200" dirty="0" err="1" smtClean="0"/>
              <a:t>Activities</a:t>
            </a:r>
            <a:r>
              <a:rPr lang="nl-NL" sz="3200" dirty="0" smtClean="0"/>
              <a:t> of </a:t>
            </a:r>
            <a:r>
              <a:rPr lang="nl-NL" sz="3200" dirty="0" err="1" smtClean="0"/>
              <a:t>EuroSDR</a:t>
            </a:r>
            <a:endParaRPr lang="nl-NL" sz="3200" dirty="0" smtClean="0"/>
          </a:p>
        </p:txBody>
      </p:sp>
      <p:pic>
        <p:nvPicPr>
          <p:cNvPr id="32772" name="Picture 4" descr="coverGIM"/>
          <p:cNvPicPr>
            <a:picLocks noChangeAspect="1" noChangeArrowheads="1"/>
          </p:cNvPicPr>
          <p:nvPr/>
        </p:nvPicPr>
        <p:blipFill>
          <a:blip r:embed="rId2"/>
          <a:srcRect r="36084" b="56946"/>
          <a:stretch>
            <a:fillRect/>
          </a:stretch>
        </p:blipFill>
        <p:spPr bwMode="auto">
          <a:xfrm>
            <a:off x="395536" y="986674"/>
            <a:ext cx="3070987" cy="2874374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2116688" y="3996263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Publications</a:t>
            </a:r>
            <a:endParaRPr lang="nl-NL" sz="2000" b="1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15876" y="5098333"/>
            <a:ext cx="67281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Courses (</a:t>
            </a:r>
            <a:r>
              <a:rPr lang="nl-NL" sz="2000" b="1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EduServ</a:t>
            </a:r>
            <a:r>
              <a:rPr lang="nl-NL" sz="2000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RPAS in land survey – theory and </a:t>
            </a: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Change detection in High Resolution Land Use/Cover Geodatabases</a:t>
            </a:r>
            <a:endParaRPr lang="nl-NL" sz="16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Mapping using high-resolution satellite imagery</a:t>
            </a:r>
            <a:endParaRPr lang="nl-NL" sz="16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43865" y="2204864"/>
            <a:ext cx="541000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Research </a:t>
            </a:r>
            <a:r>
              <a:rPr lang="nl-NL" sz="2000" b="1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projects</a:t>
            </a:r>
            <a:endParaRPr lang="nl-NL" sz="2000" b="1" dirty="0" smtClean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on the interoperability experiment on </a:t>
            </a: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defining</a:t>
            </a:r>
            <a:b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Validation </a:t>
            </a: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Data Quality Requirements of </a:t>
            </a:r>
            <a:r>
              <a:rPr lang="en-US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CityGML</a:t>
            </a: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Project Benchmarking on Terrestrial Laser </a:t>
            </a: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Scanning</a:t>
            </a:r>
            <a:b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Forestry </a:t>
            </a:r>
            <a:r>
              <a:rPr lang="en-US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nl-NL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Dense</a:t>
            </a:r>
            <a:r>
              <a:rPr lang="nl-NL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Image </a:t>
            </a:r>
            <a:r>
              <a:rPr lang="nl-NL" sz="16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EuroSDR</a:t>
            </a:r>
            <a:r>
              <a:rPr lang="nl-NL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archiving</a:t>
            </a:r>
            <a:r>
              <a:rPr lang="nl-NL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working</a:t>
            </a:r>
            <a:r>
              <a:rPr lang="nl-NL" sz="16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16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group</a:t>
            </a:r>
            <a:endParaRPr lang="nl-NL" sz="16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943"/>
          <a:stretch/>
        </p:blipFill>
        <p:spPr bwMode="auto">
          <a:xfrm>
            <a:off x="209550" y="3717032"/>
            <a:ext cx="1907138" cy="276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Special Interest Group on 3D</a:t>
            </a:r>
            <a:endParaRPr lang="nl-N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5" y="1240045"/>
            <a:ext cx="8166224" cy="52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Special Interest Group on 3D</a:t>
            </a:r>
            <a:endParaRPr lang="nl-NL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340768"/>
            <a:ext cx="8277225" cy="4857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Objective: 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identify common research topics to pursue as integrated </a:t>
            </a:r>
            <a:r>
              <a:rPr lang="en-GB" sz="2000" dirty="0" err="1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EuroSDR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research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programme</a:t>
            </a: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Participants:</a:t>
            </a:r>
            <a:b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Switzerland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, OSUK, OSI, </a:t>
            </a:r>
            <a:r>
              <a:rPr lang="en-GB" sz="2000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Kadaster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 NL,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LM Sweden, IGN Belgium,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BVV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Bavaria, Finland, Poland, IGN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France</a:t>
            </a:r>
            <a:b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Collaboration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with industry and academia is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important</a:t>
            </a:r>
          </a:p>
          <a:p>
            <a:pPr>
              <a:spcBef>
                <a:spcPct val="0"/>
              </a:spcBef>
            </a:pP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Specific points of interest</a:t>
            </a:r>
            <a:endParaRPr lang="en-GB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pPr marL="914400" lvl="1" indent="-514350">
              <a:spcBef>
                <a:spcPct val="0"/>
              </a:spcBef>
              <a:defRPr/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ountrywide (from projects to production)</a:t>
            </a:r>
            <a:endParaRPr lang="en-GB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pPr marL="914400" lvl="1" indent="-514350">
              <a:spcBef>
                <a:spcPct val="0"/>
              </a:spcBef>
              <a:defRPr/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continuous incremental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updating</a:t>
            </a:r>
          </a:p>
          <a:p>
            <a:pPr marL="914400" lvl="1" indent="-514350"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ensuring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consistency 2D and 3D</a:t>
            </a:r>
          </a:p>
          <a:p>
            <a:pPr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Activities</a:t>
            </a:r>
          </a:p>
          <a:p>
            <a:pPr lvl="1"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Working Meetings (3-4 per year)</a:t>
            </a:r>
          </a:p>
          <a:p>
            <a:pPr lvl="1"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Workshop series</a:t>
            </a:r>
          </a:p>
          <a:p>
            <a:pPr lvl="1"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Projects (e.g. economic benefits of 3D)</a:t>
            </a:r>
          </a:p>
          <a:p>
            <a:pPr lvl="1"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Monitoring state of the art and remaining issues</a:t>
            </a:r>
          </a:p>
          <a:p>
            <a:pPr lvl="1">
              <a:spcBef>
                <a:spcPct val="0"/>
              </a:spcBef>
            </a:pP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Development </a:t>
            </a:r>
            <a:r>
              <a:rPr lang="en-GB" sz="2000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GB" sz="2000" dirty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common vocabulary on 3D topographic mapping</a:t>
            </a:r>
          </a:p>
          <a:p>
            <a:pPr lvl="1">
              <a:spcBef>
                <a:spcPct val="0"/>
              </a:spcBef>
            </a:pPr>
            <a:endParaRPr lang="en-GB" sz="2000" dirty="0">
              <a:solidFill>
                <a:srgbClr val="005F9E"/>
              </a:solidFill>
              <a:latin typeface="+mj-lt"/>
              <a:ea typeface="+mj-ea"/>
              <a:cs typeface="+mj-cs"/>
            </a:endParaRPr>
          </a:p>
          <a:p>
            <a:pPr lvl="1"/>
            <a:endParaRPr lang="en-GB" sz="1800" kern="0" dirty="0" smtClean="0">
              <a:solidFill>
                <a:srgbClr val="0070C0"/>
              </a:solidFill>
            </a:endParaRPr>
          </a:p>
          <a:p>
            <a:pPr lvl="1"/>
            <a:endParaRPr lang="en-GB" sz="1800" kern="0" dirty="0" smtClean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</a:pPr>
            <a:endParaRPr lang="en-GB" sz="1800" kern="0" dirty="0" smtClean="0">
              <a:solidFill>
                <a:srgbClr val="0070C0"/>
              </a:solidFill>
            </a:endParaRPr>
          </a:p>
          <a:p>
            <a:pPr marL="457200" lvl="1" indent="0">
              <a:buFontTx/>
              <a:buNone/>
            </a:pPr>
            <a:endParaRPr lang="en-GB" sz="2200" kern="0" dirty="0" smtClean="0">
              <a:solidFill>
                <a:srgbClr val="0070C0"/>
              </a:solidFill>
            </a:endParaRPr>
          </a:p>
          <a:p>
            <a:pPr lvl="1"/>
            <a:endParaRPr lang="en-GB" sz="1800" kern="0" dirty="0" smtClean="0">
              <a:solidFill>
                <a:srgbClr val="0070C0"/>
              </a:solidFill>
            </a:endParaRPr>
          </a:p>
          <a:p>
            <a:pPr lvl="1"/>
            <a:endParaRPr lang="nl-NL" sz="1600" kern="0" dirty="0" smtClean="0">
              <a:solidFill>
                <a:srgbClr val="0070C0"/>
              </a:solidFill>
            </a:endParaRPr>
          </a:p>
          <a:p>
            <a:pPr marL="400050" lvl="1" indent="0">
              <a:buFontTx/>
              <a:buNone/>
            </a:pPr>
            <a:endParaRPr lang="en-GB" sz="1600" kern="0" dirty="0" smtClean="0">
              <a:solidFill>
                <a:srgbClr val="0070C0"/>
              </a:solidFill>
            </a:endParaRPr>
          </a:p>
          <a:p>
            <a:pPr marL="914400" lvl="1" indent="-514350"/>
            <a:endParaRPr lang="en-GB" sz="1200" kern="0" dirty="0" smtClean="0">
              <a:solidFill>
                <a:srgbClr val="0070C0"/>
              </a:solidFill>
            </a:endParaRPr>
          </a:p>
          <a:p>
            <a:pPr marL="914400" lvl="1" indent="-514350"/>
            <a:endParaRPr lang="en-GB" sz="1200" kern="0" dirty="0" smtClean="0">
              <a:solidFill>
                <a:srgbClr val="0070C0"/>
              </a:solidFill>
            </a:endParaRPr>
          </a:p>
          <a:p>
            <a:pPr marL="914400" lvl="1" indent="-514350"/>
            <a:endParaRPr lang="en-GB" sz="1200" kern="0" dirty="0" smtClean="0">
              <a:solidFill>
                <a:srgbClr val="0070C0"/>
              </a:solidFill>
            </a:endParaRPr>
          </a:p>
          <a:p>
            <a:pPr marL="914400" lvl="1" indent="-514350"/>
            <a:endParaRPr lang="en-GB" sz="1200" kern="0" dirty="0" smtClean="0">
              <a:solidFill>
                <a:srgbClr val="0070C0"/>
              </a:solidFill>
            </a:endParaRPr>
          </a:p>
          <a:p>
            <a:pPr marL="914400" lvl="1" indent="-514350"/>
            <a:endParaRPr lang="en-GB" sz="12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Trends in 3D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52916" y="1916832"/>
            <a:ext cx="90059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Mapping increasingly done in 3D (landscape/terrain modelling)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use of point clouds, DTM, 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From small/medium scale to large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Towards countrywide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Increased use in urban areas (city modelling, planning)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High resolution/high density acquisition methods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(imagery (aerial, terrestrial), laser scanning, Lidar)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Modelling of buildings</a:t>
            </a:r>
            <a:b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(bringing together construction (BIM) and mapping (</a:t>
            </a:r>
            <a:r>
              <a:rPr lang="en-US" dirty="0" err="1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CityGML</a:t>
            </a:r>
            <a:r>
              <a:rPr lang="en-US" dirty="0" smtClean="0">
                <a:solidFill>
                  <a:srgbClr val="005F9E"/>
                </a:solidFill>
                <a:latin typeface="+mj-lt"/>
                <a:ea typeface="+mj-ea"/>
                <a:cs typeface="+mj-cs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437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25963"/>
          </a:xfrm>
        </p:spPr>
        <p:txBody>
          <a:bodyPr/>
          <a:lstStyle/>
          <a:p>
            <a:pPr eaLnBrk="1" hangingPunct="1"/>
            <a:endParaRPr lang="fr-CH">
              <a:latin typeface="Arial" charset="0"/>
            </a:endParaRPr>
          </a:p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anchor="ctr">
            <a:spAutoFit/>
          </a:bodyPr>
          <a:lstStyle/>
          <a:p>
            <a:pPr eaLnBrk="0" hangingPunct="0"/>
            <a:endParaRPr lang="de-DE">
              <a:solidFill>
                <a:srgbClr val="000000"/>
              </a:solidFill>
              <a:cs typeface="+mn-cs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anchor="ctr">
            <a:spAutoFit/>
          </a:bodyPr>
          <a:lstStyle/>
          <a:p>
            <a:pPr eaLnBrk="0" hangingPunct="0"/>
            <a:endParaRPr lang="de-DE">
              <a:solidFill>
                <a:srgbClr val="000000"/>
              </a:solidFill>
              <a:cs typeface="+mn-cs"/>
            </a:endParaRPr>
          </a:p>
        </p:txBody>
      </p:sp>
      <p:pic>
        <p:nvPicPr>
          <p:cNvPr id="45061" name="Picture 5" descr="A5-Postk_swissTL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297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6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583"/>
            <a:ext cx="9144000" cy="73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3D </a:t>
            </a:r>
            <a:r>
              <a:rPr lang="nl-NL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TOP10NL (The Netherlands)</a:t>
            </a:r>
            <a:endParaRPr lang="nl-NL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6" y="2076028"/>
            <a:ext cx="2749823" cy="22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4" y="4295775"/>
            <a:ext cx="2735049" cy="21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7" y="-2531"/>
            <a:ext cx="2735262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289</Words>
  <Application>Microsoft Office PowerPoint</Application>
  <PresentationFormat>On-screen Show (4:3)</PresentationFormat>
  <Paragraphs>113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1_Default Design</vt:lpstr>
      <vt:lpstr>2_Default Design</vt:lpstr>
      <vt:lpstr>3_Default Design</vt:lpstr>
      <vt:lpstr>PowerPoint Presentation</vt:lpstr>
      <vt:lpstr> About EuroSDR</vt:lpstr>
      <vt:lpstr>PowerPoint Presentation</vt:lpstr>
      <vt:lpstr>Activities of EuroSDR</vt:lpstr>
      <vt:lpstr>Special Interest Group on 3D</vt:lpstr>
      <vt:lpstr>Special Interest Group on 3D</vt:lpstr>
      <vt:lpstr>Trends in 3D</vt:lpstr>
      <vt:lpstr>PowerPoint Presentation</vt:lpstr>
      <vt:lpstr>3D TOP10NL (The Netherlands)</vt:lpstr>
      <vt:lpstr>Large scale 3D topographic mapping</vt:lpstr>
      <vt:lpstr>Level of Detail of Buildings</vt:lpstr>
      <vt:lpstr>Buildings; state of play</vt:lpstr>
      <vt:lpstr>From design (BIM) to 3D cadastral information</vt:lpstr>
      <vt:lpstr>Measuring in Terrestrial Imagery</vt:lpstr>
      <vt:lpstr>Research issues  within the 3D-SIG</vt:lpstr>
      <vt:lpstr>Concluding remarks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OEEPE Update 2001</dc:title>
  <dc:creator>paresi</dc:creator>
  <cp:lastModifiedBy>Lelde</cp:lastModifiedBy>
  <cp:revision>550</cp:revision>
  <cp:lastPrinted>2001-02-19T12:09:34Z</cp:lastPrinted>
  <dcterms:created xsi:type="dcterms:W3CDTF">2000-11-22T08:28:40Z</dcterms:created>
  <dcterms:modified xsi:type="dcterms:W3CDTF">2015-05-10T14:11:42Z</dcterms:modified>
</cp:coreProperties>
</file>